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50"/>
  </p:notesMasterIdLst>
  <p:sldIdLst>
    <p:sldId id="263" r:id="rId2"/>
    <p:sldId id="1088" r:id="rId3"/>
    <p:sldId id="1089" r:id="rId4"/>
    <p:sldId id="1090" r:id="rId5"/>
    <p:sldId id="1091" r:id="rId6"/>
    <p:sldId id="1164" r:id="rId7"/>
    <p:sldId id="1093" r:id="rId8"/>
    <p:sldId id="1094" r:id="rId9"/>
    <p:sldId id="1095" r:id="rId10"/>
    <p:sldId id="1092" r:id="rId11"/>
    <p:sldId id="1040" r:id="rId12"/>
    <p:sldId id="1165" r:id="rId13"/>
    <p:sldId id="1102" r:id="rId14"/>
    <p:sldId id="1181" r:id="rId15"/>
    <p:sldId id="1096" r:id="rId16"/>
    <p:sldId id="1103" r:id="rId17"/>
    <p:sldId id="1097" r:id="rId18"/>
    <p:sldId id="1105" r:id="rId19"/>
    <p:sldId id="1106" r:id="rId20"/>
    <p:sldId id="1108" r:id="rId21"/>
    <p:sldId id="1107" r:id="rId22"/>
    <p:sldId id="1104" r:id="rId23"/>
    <p:sldId id="1182" r:id="rId24"/>
    <p:sldId id="1183" r:id="rId25"/>
    <p:sldId id="1184" r:id="rId26"/>
    <p:sldId id="1185" r:id="rId27"/>
    <p:sldId id="1186" r:id="rId28"/>
    <p:sldId id="1187" r:id="rId29"/>
    <p:sldId id="1188" r:id="rId30"/>
    <p:sldId id="1189" r:id="rId31"/>
    <p:sldId id="1190" r:id="rId32"/>
    <p:sldId id="1191" r:id="rId33"/>
    <p:sldId id="1192" r:id="rId34"/>
    <p:sldId id="1193" r:id="rId35"/>
    <p:sldId id="1200" r:id="rId36"/>
    <p:sldId id="1201" r:id="rId37"/>
    <p:sldId id="1194" r:id="rId38"/>
    <p:sldId id="1195" r:id="rId39"/>
    <p:sldId id="1180" r:id="rId40"/>
    <p:sldId id="1196" r:id="rId41"/>
    <p:sldId id="1202" r:id="rId42"/>
    <p:sldId id="1197" r:id="rId43"/>
    <p:sldId id="1109" r:id="rId44"/>
    <p:sldId id="1179" r:id="rId45"/>
    <p:sldId id="1120" r:id="rId46"/>
    <p:sldId id="1121" r:id="rId47"/>
    <p:sldId id="1198" r:id="rId48"/>
    <p:sldId id="1199" r:id="rId49"/>
  </p:sldIdLst>
  <p:sldSz cx="9144000" cy="6858000" type="screen4x3"/>
  <p:notesSz cx="10234613" cy="7102475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4660"/>
  </p:normalViewPr>
  <p:slideViewPr>
    <p:cSldViewPr>
      <p:cViewPr varScale="1">
        <p:scale>
          <a:sx n="67" d="100"/>
          <a:sy n="67" d="100"/>
        </p:scale>
        <p:origin x="1256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435475" cy="35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66" tIns="49533" rIns="99066" bIns="49533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300" b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797550" y="0"/>
            <a:ext cx="4435475" cy="35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66" tIns="49533" rIns="99066" bIns="49533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300" b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341688" y="533400"/>
            <a:ext cx="3551237" cy="26622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023938" y="3373438"/>
            <a:ext cx="8186737" cy="3195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66" tIns="49533" rIns="99066" bIns="4953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746875"/>
            <a:ext cx="4435475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66" tIns="49533" rIns="99066" bIns="49533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300" b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797550" y="6746875"/>
            <a:ext cx="4435475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66" tIns="49533" rIns="99066" bIns="4953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68D4A84-EDFA-4B54-B9BB-14215EEC05B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958046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ru-RU" altLang="ru-RU" smtClean="0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ru-RU" altLang="ru-RU" smtClean="0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ru-RU" altLang="ru-RU" smtClean="0"/>
            </a:p>
          </p:txBody>
        </p:sp>
      </p:grpSp>
      <p:sp>
        <p:nvSpPr>
          <p:cNvPr id="718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718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4C7F1A37-CEB7-4888-8EBB-FAB7C4F0B83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29183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D32ADA-4A5E-4372-B8FC-F80E844573D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06553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59A47D-EE8F-472C-BFD7-40F7D941E32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58864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78C853-FEE3-4576-AEBF-8E599E860EF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21118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395FB6-320C-42EF-8636-C18C48DADB1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479553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828D9B-A74F-4F74-89EF-51149039274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15844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944283-0389-41A6-8CD2-B9D840AB7E8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18835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C5C52B-5F80-4BDC-A2FE-92D319EDC02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06375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D87277-EB55-49E8-86C4-C715254D42B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93074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EDCCB0-9E80-4615-AD99-D6CCFC90F5C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04079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3FF842-7FF1-463F-B379-018CDAC72F0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505584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77724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182688" y="4151313"/>
            <a:ext cx="77724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1F7E55-B283-421B-AB0F-D42D213C924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95299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b="0" smtClean="0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b="0" smtClean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b="0" smtClean="0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b="0" smtClean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b="0" smtClean="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b="0" smtClean="0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b="0" smtClean="0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615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5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5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 b="0"/>
            </a:lvl1pPr>
          </a:lstStyle>
          <a:p>
            <a:pPr>
              <a:defRPr/>
            </a:pPr>
            <a:fld id="{E760DEC2-5B65-4BFE-8A72-253CBAB04C2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474" r:id="rId1"/>
    <p:sldLayoutId id="2147484463" r:id="rId2"/>
    <p:sldLayoutId id="2147484464" r:id="rId3"/>
    <p:sldLayoutId id="2147484465" r:id="rId4"/>
    <p:sldLayoutId id="2147484466" r:id="rId5"/>
    <p:sldLayoutId id="2147484467" r:id="rId6"/>
    <p:sldLayoutId id="2147484468" r:id="rId7"/>
    <p:sldLayoutId id="2147484469" r:id="rId8"/>
    <p:sldLayoutId id="2147484470" r:id="rId9"/>
    <p:sldLayoutId id="2147484471" r:id="rId10"/>
    <p:sldLayoutId id="2147484472" r:id="rId11"/>
    <p:sldLayoutId id="2147484473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/>
          <p:cNvSpPr>
            <a:spLocks noChangeArrowheads="1"/>
          </p:cNvSpPr>
          <p:nvPr/>
        </p:nvSpPr>
        <p:spPr bwMode="auto">
          <a:xfrm>
            <a:off x="0" y="3789363"/>
            <a:ext cx="9144000" cy="2087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dirty="0" smtClean="0"/>
              <a:t>Зарплата, отчеты, налоги 2025</a:t>
            </a:r>
            <a:r>
              <a:rPr lang="en-US" altLang="ru-RU" sz="2800" dirty="0" smtClean="0"/>
              <a:t>/26</a:t>
            </a:r>
            <a:endParaRPr lang="ru-RU" altLang="ru-RU" sz="2800" dirty="0"/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ru-RU" sz="2800" dirty="0"/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dirty="0" smtClean="0"/>
              <a:t>Ноябрь 2025</a:t>
            </a:r>
            <a:endParaRPr lang="ru-RU" altLang="ru-RU" sz="2800" dirty="0"/>
          </a:p>
        </p:txBody>
      </p:sp>
      <p:sp>
        <p:nvSpPr>
          <p:cNvPr id="4099" name="Rectangle 7"/>
          <p:cNvSpPr>
            <a:spLocks noChangeArrowheads="1"/>
          </p:cNvSpPr>
          <p:nvPr/>
        </p:nvSpPr>
        <p:spPr bwMode="auto">
          <a:xfrm>
            <a:off x="234950" y="425450"/>
            <a:ext cx="8601075" cy="280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5000"/>
              </a:spcBef>
              <a:buClrTx/>
              <a:buSzTx/>
              <a:buFontTx/>
              <a:buNone/>
            </a:pPr>
            <a:r>
              <a:rPr lang="ru-RU" altLang="ru-RU" sz="2800" b="0">
                <a:solidFill>
                  <a:schemeClr val="tx2"/>
                </a:solidFill>
              </a:rPr>
              <a:t/>
            </a:r>
            <a:br>
              <a:rPr lang="ru-RU" altLang="ru-RU" sz="2800" b="0">
                <a:solidFill>
                  <a:schemeClr val="tx2"/>
                </a:solidFill>
              </a:rPr>
            </a:br>
            <a:r>
              <a:rPr lang="ru-RU" altLang="ru-RU" sz="2800"/>
              <a:t>ОТКРЫТЫЙ УНИВЕРСИТЕТ</a:t>
            </a:r>
          </a:p>
          <a:p>
            <a:pPr algn="r" eaLnBrk="1" hangingPunct="1">
              <a:spcBef>
                <a:spcPct val="5000"/>
              </a:spcBef>
              <a:buClrTx/>
              <a:buSzTx/>
              <a:buFontTx/>
              <a:buNone/>
            </a:pPr>
            <a:r>
              <a:rPr lang="ru-RU" altLang="ru-RU" sz="2200"/>
              <a:t>«Центра финансовых экспертиз»</a:t>
            </a:r>
          </a:p>
          <a:p>
            <a:pPr algn="r" eaLnBrk="1" hangingPunct="1">
              <a:spcBef>
                <a:spcPct val="5000"/>
              </a:spcBef>
              <a:buClrTx/>
              <a:buSzTx/>
              <a:buFontTx/>
              <a:buNone/>
            </a:pPr>
            <a:endParaRPr lang="ru-RU" altLang="ru-RU" sz="2000" b="0"/>
          </a:p>
          <a:p>
            <a:pPr algn="r" eaLnBrk="1" hangingPunct="1">
              <a:spcBef>
                <a:spcPct val="5000"/>
              </a:spcBef>
              <a:buClrTx/>
              <a:buSzTx/>
              <a:buFontTx/>
              <a:buNone/>
            </a:pPr>
            <a:r>
              <a:rPr lang="ru-RU" altLang="ru-RU" sz="2000" b="0"/>
              <a:t>Лицензия на образовательную деятельность</a:t>
            </a:r>
          </a:p>
          <a:p>
            <a:pPr algn="r" eaLnBrk="1" hangingPunct="1">
              <a:spcBef>
                <a:spcPct val="5000"/>
              </a:spcBef>
              <a:buClrTx/>
              <a:buSzTx/>
              <a:buFontTx/>
              <a:buNone/>
            </a:pPr>
            <a:r>
              <a:rPr lang="ru-RU" altLang="ru-RU" sz="2000" b="0"/>
              <a:t>№ 1129 от 02.09.2014 серия 78Л02 № 0000025</a:t>
            </a: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>
                <a:solidFill>
                  <a:schemeClr val="tx2"/>
                </a:solidFill>
              </a:rPr>
              <a:t/>
            </a:r>
            <a:br>
              <a:rPr lang="ru-RU" altLang="ru-RU" sz="2000">
                <a:solidFill>
                  <a:schemeClr val="tx2"/>
                </a:solidFill>
              </a:rPr>
            </a:br>
            <a:r>
              <a:rPr lang="ru-RU" altLang="ru-RU" sz="1400">
                <a:solidFill>
                  <a:schemeClr val="tx2"/>
                </a:solidFill>
              </a:rPr>
              <a:t/>
            </a:r>
            <a:br>
              <a:rPr lang="ru-RU" altLang="ru-RU" sz="1400">
                <a:solidFill>
                  <a:schemeClr val="tx2"/>
                </a:solidFill>
              </a:rPr>
            </a:br>
            <a:endParaRPr lang="ru-RU" altLang="ru-RU" sz="2800" u="sng">
              <a:solidFill>
                <a:schemeClr val="tx2"/>
              </a:solidFill>
            </a:endParaRPr>
          </a:p>
        </p:txBody>
      </p:sp>
      <p:pic>
        <p:nvPicPr>
          <p:cNvPr id="410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763" y="723900"/>
            <a:ext cx="2698750" cy="1265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1" name="Rectangle 8"/>
          <p:cNvSpPr>
            <a:spLocks noChangeArrowheads="1"/>
          </p:cNvSpPr>
          <p:nvPr/>
        </p:nvSpPr>
        <p:spPr bwMode="auto">
          <a:xfrm>
            <a:off x="250825" y="6237288"/>
            <a:ext cx="8497888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/>
              <a:t>©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endParaRPr lang="ru-RU" altLang="ru-RU" sz="2000" b="0"/>
          </a:p>
        </p:txBody>
      </p:sp>
      <p:cxnSp>
        <p:nvCxnSpPr>
          <p:cNvPr id="4102" name="Прямая соединительная линия 11"/>
          <p:cNvCxnSpPr>
            <a:cxnSpLocks noChangeShapeType="1"/>
          </p:cNvCxnSpPr>
          <p:nvPr/>
        </p:nvCxnSpPr>
        <p:spPr bwMode="auto">
          <a:xfrm>
            <a:off x="323850" y="6165850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453283" y="256988"/>
            <a:ext cx="6522814" cy="1127348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Штрафы за нарушения 152-ФЗ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в КоАП РФ (составы в ред. 420-ФЗ)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2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6631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070" y="1354807"/>
            <a:ext cx="8929904" cy="499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83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3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6631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34" y="1557975"/>
            <a:ext cx="9086043" cy="4536504"/>
          </a:xfrm>
          <a:prstGeom prst="rect">
            <a:avLst/>
          </a:prstGeom>
        </p:spPr>
      </p:pic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2453283" y="256988"/>
            <a:ext cx="6522814" cy="1127348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Штрафы за нарушения 152-ФЗ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в КоАП РФ (составы в ред. 420-ФЗ)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662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4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6631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194474"/>
            <a:ext cx="8928992" cy="514341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3211" y="220354"/>
            <a:ext cx="6523285" cy="1146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66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5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6631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67" y="1550884"/>
            <a:ext cx="9024873" cy="4635976"/>
          </a:xfrm>
          <a:prstGeom prst="rect">
            <a:avLst/>
          </a:prstGeom>
        </p:spPr>
      </p:pic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2453283" y="256988"/>
            <a:ext cx="6522814" cy="1127348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Штрафы за нарушения 152-ФЗ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в КоАП РФ (составы в ред. 420-ФЗ)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90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6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6631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664" y="2817481"/>
            <a:ext cx="9001695" cy="2443870"/>
          </a:xfrm>
          <a:prstGeom prst="rect">
            <a:avLst/>
          </a:prstGeom>
        </p:spPr>
      </p:pic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2600623" y="260648"/>
            <a:ext cx="6522814" cy="1609470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Срок давности привлечения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к ответственности по КоАП РФ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за нарушения в области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персональных данных</a:t>
            </a:r>
            <a:endParaRPr lang="ru-RU" altLang="ru-RU" sz="18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401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7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1683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453283" y="256988"/>
            <a:ext cx="6522814" cy="1127348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Новые составы с 30 мая 2025 года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420-ФЗ от 30.11.2024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424" y="1312596"/>
            <a:ext cx="8559751" cy="5004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697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8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1683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453283" y="256988"/>
            <a:ext cx="6522814" cy="1127348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Новые составы с 30 мая 2025 года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420-ФЗ от 30.11.2024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1228886"/>
            <a:ext cx="8641655" cy="5040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37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9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1683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453283" y="256988"/>
            <a:ext cx="6522814" cy="1127348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Новые составы с 30 мая 2025 года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420-ФЗ от 30.11.2024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875" y="1291023"/>
            <a:ext cx="8623300" cy="5019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200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10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6631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453283" y="256988"/>
            <a:ext cx="6522814" cy="1127348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Новые составы с 30 мая 2025 года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420-ФЗ от 30.11.2024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361196"/>
            <a:ext cx="8959742" cy="486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14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411760" y="476672"/>
            <a:ext cx="6522814" cy="1127348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Новые штрафы с 30.05.2025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(9 новых составов в ст. 13.11 КоАП РФ)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11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6631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" name="Прямоугольник 3"/>
          <p:cNvSpPr/>
          <p:nvPr/>
        </p:nvSpPr>
        <p:spPr>
          <a:xfrm>
            <a:off x="467544" y="1799302"/>
            <a:ext cx="835183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С</a:t>
            </a:r>
            <a:r>
              <a:rPr lang="ru-RU" dirty="0"/>
              <a:t> 30 мая 2025 года </a:t>
            </a:r>
            <a:r>
              <a:rPr lang="ru-RU" dirty="0" smtClean="0"/>
              <a:t>вступила </a:t>
            </a:r>
            <a:r>
              <a:rPr lang="ru-RU" dirty="0"/>
              <a:t>в действие новая ч.10 ст. 13.11 КоАП РФ, в соответствии с которой непредставление уведомления о начале обработки персональных данных в </a:t>
            </a:r>
            <a:r>
              <a:rPr lang="ru-RU" dirty="0" err="1"/>
              <a:t>Роскомнадзор</a:t>
            </a:r>
            <a:r>
              <a:rPr lang="ru-RU" dirty="0"/>
              <a:t> (Федеральный закон от 30.11.2024 № 420-ФЗ) будет наказываться штрафом в </a:t>
            </a:r>
            <a:r>
              <a:rPr lang="ru-RU" dirty="0" smtClean="0"/>
              <a:t>размере:</a:t>
            </a:r>
          </a:p>
          <a:p>
            <a:pPr algn="just"/>
            <a:r>
              <a:rPr lang="ru-RU" dirty="0" smtClean="0"/>
              <a:t>- от</a:t>
            </a:r>
            <a:r>
              <a:rPr lang="ru-RU" dirty="0"/>
              <a:t> 30 000 до 50 000 рублей — для должностных лиц организаций, и от 100 000 до 300 000 рублей — для ИП и организаций. </a:t>
            </a:r>
            <a:endParaRPr lang="ru-RU" dirty="0" smtClean="0"/>
          </a:p>
          <a:p>
            <a:pPr algn="just"/>
            <a:r>
              <a:rPr lang="ru-RU" dirty="0" smtClean="0"/>
              <a:t>До</a:t>
            </a:r>
            <a:r>
              <a:rPr lang="ru-RU" dirty="0"/>
              <a:t> 30 мая за то же самое нарушение были предусмотрены штрафы для организаций и ИП на сумму от 3 000 до 5 000 рублей по ст. 19.7 КоАП РФ</a:t>
            </a:r>
            <a:r>
              <a:rPr lang="ru-RU" dirty="0" smtClean="0"/>
              <a:t>.</a:t>
            </a:r>
          </a:p>
          <a:p>
            <a:pPr algn="just"/>
            <a:r>
              <a:rPr lang="ru-RU" u="sng" dirty="0" smtClean="0"/>
              <a:t>Предусмотрено и смягчение </a:t>
            </a:r>
            <a:r>
              <a:rPr lang="ru-RU" u="sng" dirty="0"/>
              <a:t>ответственности </a:t>
            </a:r>
            <a:r>
              <a:rPr lang="ru-RU" u="sng" dirty="0" smtClean="0"/>
              <a:t>в соответствии </a:t>
            </a:r>
            <a:r>
              <a:rPr lang="ru-RU" u="sng" dirty="0"/>
              <a:t>с ч.1 ст. 4.1.1 КоАП РФ ‑ штрафы за впервые совершенное административное правонарушение, в том числе в сфере персональных данных, подлежат обязательной замене на предупреждение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199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12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6631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2441848" y="205956"/>
            <a:ext cx="6522814" cy="1918863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Привлечение должностных лиц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при отмене штрафа для ЮЛ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арбитражным судом 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(общий подход, основанный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на </a:t>
            </a:r>
            <a:r>
              <a:rPr lang="ru-RU" altLang="ru-RU" sz="2400" b="1" dirty="0" err="1" smtClean="0">
                <a:solidFill>
                  <a:schemeClr val="tx1"/>
                </a:solidFill>
              </a:rPr>
              <a:t>преюдициальности</a:t>
            </a:r>
            <a:r>
              <a:rPr lang="ru-RU" altLang="ru-RU" sz="2400" b="1" dirty="0" smtClean="0">
                <a:solidFill>
                  <a:schemeClr val="tx1"/>
                </a:solidFill>
              </a:rPr>
              <a:t>)</a:t>
            </a: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968" y="2924944"/>
            <a:ext cx="8603208" cy="1897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489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839070" y="269354"/>
            <a:ext cx="6121400" cy="1055340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Изменения 152-ФЗ с 01.09.2025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13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6631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249" y="1913764"/>
            <a:ext cx="8962255" cy="4086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98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813174" y="37306"/>
            <a:ext cx="6121400" cy="1566714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Согласие на обработку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персональных данных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14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6631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404" y="2420888"/>
            <a:ext cx="8116589" cy="2757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347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803004" y="365000"/>
            <a:ext cx="6121400" cy="911324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Зона внимания РКН в 2025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15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6631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225" y="2636912"/>
            <a:ext cx="8001917" cy="2871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930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803004" y="365000"/>
            <a:ext cx="6121400" cy="911324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Зона внимания РКН в 2025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16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6631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153" y="2348880"/>
            <a:ext cx="8687519" cy="3194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661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803004" y="365000"/>
            <a:ext cx="6121400" cy="911324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Зона внимания РКН в 2025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17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6631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88" y="1988841"/>
            <a:ext cx="8713787" cy="379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148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813174" y="37306"/>
            <a:ext cx="6121400" cy="1566714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Зона внимания РКН в 2025 году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18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6631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2420888"/>
            <a:ext cx="8938462" cy="3181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820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813174" y="37306"/>
            <a:ext cx="6121400" cy="1566714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Зона внимания РКН в 2025 году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19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6631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487" y="2204864"/>
            <a:ext cx="8822457" cy="3333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018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20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6631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6164" y="-271036"/>
            <a:ext cx="6127011" cy="15668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18" y="2110344"/>
            <a:ext cx="9038881" cy="3669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494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813174" y="37306"/>
            <a:ext cx="6121400" cy="1566714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Уголовная ответственность за утечку персональных данных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21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6631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77" y="1803303"/>
            <a:ext cx="9005105" cy="4205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26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802880" y="350008"/>
            <a:ext cx="6121400" cy="936103"/>
          </a:xfrm>
        </p:spPr>
        <p:txBody>
          <a:bodyPr/>
          <a:lstStyle/>
          <a:p>
            <a:pPr algn="ctr"/>
            <a:r>
              <a:rPr lang="ru-RU" altLang="ru-RU" sz="1600" b="1" dirty="0" smtClean="0">
                <a:solidFill>
                  <a:schemeClr val="tx1"/>
                </a:solidFill>
              </a:rPr>
              <a:t/>
            </a:r>
            <a:br>
              <a:rPr lang="ru-RU" altLang="ru-RU" sz="1600" b="1" dirty="0" smtClean="0">
                <a:solidFill>
                  <a:schemeClr val="tx1"/>
                </a:solidFill>
              </a:rPr>
            </a:br>
            <a:r>
              <a:rPr lang="ru-RU" altLang="ru-RU" sz="1600" b="1" dirty="0">
                <a:solidFill>
                  <a:schemeClr val="tx1"/>
                </a:solidFill>
              </a:rPr>
              <a:t/>
            </a:r>
            <a:br>
              <a:rPr lang="ru-RU" altLang="ru-RU" sz="1600" b="1" dirty="0">
                <a:solidFill>
                  <a:schemeClr val="tx1"/>
                </a:solidFill>
              </a:rPr>
            </a:br>
            <a:r>
              <a:rPr lang="ru-RU" altLang="ru-RU" sz="1600" b="1" dirty="0" smtClean="0">
                <a:solidFill>
                  <a:schemeClr val="tx1"/>
                </a:solidFill>
              </a:rPr>
              <a:t>Запрашиваемый </a:t>
            </a:r>
            <a:r>
              <a:rPr lang="en-US" altLang="ru-RU" sz="1600" b="1" dirty="0" smtClean="0">
                <a:solidFill>
                  <a:schemeClr val="tx1"/>
                </a:solidFill>
              </a:rPr>
              <a:t>e-mail </a:t>
            </a:r>
            <a:r>
              <a:rPr lang="ru-RU" altLang="ru-RU" sz="1600" b="1" dirty="0" smtClean="0">
                <a:solidFill>
                  <a:schemeClr val="tx1"/>
                </a:solidFill>
              </a:rPr>
              <a:t>и номер телефона не являются</a:t>
            </a:r>
            <a:br>
              <a:rPr lang="ru-RU" altLang="ru-RU" sz="1600" b="1" dirty="0" smtClean="0">
                <a:solidFill>
                  <a:schemeClr val="tx1"/>
                </a:solidFill>
              </a:rPr>
            </a:br>
            <a:r>
              <a:rPr lang="ru-RU" altLang="ru-RU" sz="1600" b="1" dirty="0" smtClean="0">
                <a:solidFill>
                  <a:schemeClr val="tx1"/>
                </a:solidFill>
              </a:rPr>
              <a:t>персональными данными</a:t>
            </a:r>
            <a:br>
              <a:rPr lang="ru-RU" altLang="ru-RU" sz="1600" b="1" dirty="0" smtClean="0">
                <a:solidFill>
                  <a:schemeClr val="tx1"/>
                </a:solidFill>
              </a:rPr>
            </a:br>
            <a:r>
              <a:rPr lang="ru-RU" altLang="ru-RU" sz="1600" b="1" dirty="0">
                <a:solidFill>
                  <a:schemeClr val="tx1"/>
                </a:solidFill>
              </a:rPr>
              <a:t/>
            </a:r>
            <a:br>
              <a:rPr lang="ru-RU" altLang="ru-RU" sz="1600" b="1" dirty="0">
                <a:solidFill>
                  <a:schemeClr val="tx1"/>
                </a:solidFill>
              </a:rPr>
            </a:br>
            <a:r>
              <a:rPr lang="ru-RU" altLang="ru-RU" sz="1600" b="1" dirty="0">
                <a:solidFill>
                  <a:schemeClr val="tx1"/>
                </a:solidFill>
              </a:rPr>
              <a:t>Определение ВС от 21.07.2023 № 305-ЭС23-12160</a:t>
            </a:r>
            <a:endParaRPr lang="ru-RU" altLang="ru-RU" sz="1600" b="1" dirty="0" smtClean="0">
              <a:solidFill>
                <a:schemeClr val="tx1"/>
              </a:solidFill>
            </a:endParaRP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22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9375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" name="Объект 1"/>
          <p:cNvSpPr>
            <a:spLocks noGrp="1"/>
          </p:cNvSpPr>
          <p:nvPr>
            <p:ph sz="half" idx="2"/>
          </p:nvPr>
        </p:nvSpPr>
        <p:spPr>
          <a:xfrm>
            <a:off x="225201" y="1484784"/>
            <a:ext cx="8766621" cy="4621161"/>
          </a:xfrm>
        </p:spPr>
        <p:txBody>
          <a:bodyPr/>
          <a:lstStyle/>
          <a:p>
            <a:r>
              <a:rPr lang="ru-RU" sz="1800" dirty="0"/>
              <a:t>Управление </a:t>
            </a:r>
            <a:r>
              <a:rPr lang="ru-RU" sz="1800" dirty="0" err="1"/>
              <a:t>Роскомнадзора</a:t>
            </a:r>
            <a:r>
              <a:rPr lang="ru-RU" sz="1800" dirty="0"/>
              <a:t> потребовало от страховой компании прекратить незаконные, по его мнению, сбор и обработку персональных данных физических лиц на сайте страховой компании. "Заявка на оформление полиса" на сайте компании подразумевала указание формы обращения,  электронной почты и номера телефона потенциального клиента. В </a:t>
            </a:r>
            <a:r>
              <a:rPr lang="ru-RU" sz="1800" dirty="0" err="1"/>
              <a:t>Роскомнадзоре</a:t>
            </a:r>
            <a:r>
              <a:rPr lang="ru-RU" sz="1800" dirty="0"/>
              <a:t> посчитали, что сбор такой информации без согласия на обработку персональных данных незаконен. Страховая компания оспорила это требование в </a:t>
            </a:r>
            <a:r>
              <a:rPr lang="ru-RU" sz="1800" dirty="0" smtClean="0"/>
              <a:t>суде.</a:t>
            </a:r>
          </a:p>
          <a:p>
            <a:r>
              <a:rPr lang="ru-RU" sz="1800" dirty="0" smtClean="0"/>
              <a:t>Размещенная </a:t>
            </a:r>
            <a:r>
              <a:rPr lang="ru-RU" sz="1800" dirty="0"/>
              <a:t>на сайте форма не подразумевает сбора персональных данных, поскольку не используется для идентификации потребителя, а является формой обратной связи с потенциальным клиентом. Им может быть физическое лицо, ИП или организация. Форма не содержит полей, предусматривающих указание данных, которые позволяли бы идентифицировать конкретное физическое лицо, а именно – Ф. И. О., номера документов, удостоверяющих личность, ИНН, СНИЛС, даты и места рождения</a:t>
            </a:r>
            <a:r>
              <a:rPr lang="ru-RU" sz="1800" dirty="0" smtClean="0"/>
              <a:t>. </a:t>
            </a:r>
            <a:endParaRPr lang="ru-RU" sz="1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1356015"/>
            <a:ext cx="79921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0" dirty="0" smtClean="0"/>
          </a:p>
        </p:txBody>
      </p:sp>
    </p:spTree>
    <p:extLst>
      <p:ext uri="{BB962C8B-B14F-4D97-AF65-F5344CB8AC3E}">
        <p14:creationId xmlns:p14="http://schemas.microsoft.com/office/powerpoint/2010/main" val="3003605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997448" y="321737"/>
            <a:ext cx="6121400" cy="1097471"/>
          </a:xfrm>
        </p:spPr>
        <p:txBody>
          <a:bodyPr/>
          <a:lstStyle/>
          <a:p>
            <a:pPr algn="ctr"/>
            <a:r>
              <a:rPr lang="ru-RU" altLang="ru-RU" sz="1600" b="1" dirty="0" smtClean="0">
                <a:solidFill>
                  <a:schemeClr val="tx1"/>
                </a:solidFill>
              </a:rPr>
              <a:t/>
            </a:r>
            <a:br>
              <a:rPr lang="ru-RU" altLang="ru-RU" sz="1600" b="1" dirty="0" smtClean="0">
                <a:solidFill>
                  <a:schemeClr val="tx1"/>
                </a:solidFill>
              </a:rPr>
            </a:br>
            <a:r>
              <a:rPr lang="ru-RU" altLang="ru-RU" sz="1600" b="1" dirty="0">
                <a:solidFill>
                  <a:schemeClr val="tx1"/>
                </a:solidFill>
              </a:rPr>
              <a:t/>
            </a:r>
            <a:br>
              <a:rPr lang="ru-RU" altLang="ru-RU" sz="1600" b="1" dirty="0">
                <a:solidFill>
                  <a:schemeClr val="tx1"/>
                </a:solidFill>
              </a:rPr>
            </a:br>
            <a:r>
              <a:rPr lang="ru-RU" altLang="ru-RU" sz="1600" b="1" dirty="0" smtClean="0">
                <a:solidFill>
                  <a:schemeClr val="tx1"/>
                </a:solidFill>
              </a:rPr>
              <a:t>Предоставление персональных данных</a:t>
            </a:r>
            <a:br>
              <a:rPr lang="ru-RU" altLang="ru-RU" sz="1600" b="1" dirty="0" smtClean="0">
                <a:solidFill>
                  <a:schemeClr val="tx1"/>
                </a:solidFill>
              </a:rPr>
            </a:br>
            <a:r>
              <a:rPr lang="ru-RU" altLang="ru-RU" sz="1600" b="1" dirty="0" smtClean="0">
                <a:solidFill>
                  <a:schemeClr val="tx1"/>
                </a:solidFill>
              </a:rPr>
              <a:t>в судебных процессах</a:t>
            </a:r>
            <a:br>
              <a:rPr lang="ru-RU" altLang="ru-RU" sz="1600" b="1" dirty="0" smtClean="0">
                <a:solidFill>
                  <a:schemeClr val="tx1"/>
                </a:solidFill>
              </a:rPr>
            </a:br>
            <a:r>
              <a:rPr lang="ru-RU" altLang="ru-RU" sz="1600" b="1" dirty="0">
                <a:solidFill>
                  <a:schemeClr val="tx1"/>
                </a:solidFill>
              </a:rPr>
              <a:t/>
            </a:r>
            <a:br>
              <a:rPr lang="ru-RU" altLang="ru-RU" sz="1600" b="1" dirty="0">
                <a:solidFill>
                  <a:schemeClr val="tx1"/>
                </a:solidFill>
              </a:rPr>
            </a:br>
            <a:r>
              <a:rPr lang="ru-RU" altLang="ru-RU" sz="1600" b="1" dirty="0" smtClean="0">
                <a:solidFill>
                  <a:schemeClr val="tx1"/>
                </a:solidFill>
              </a:rPr>
              <a:t>Постановление </a:t>
            </a:r>
            <a:r>
              <a:rPr lang="ru-RU" altLang="ru-RU" sz="1600" b="1" dirty="0">
                <a:solidFill>
                  <a:schemeClr val="tx1"/>
                </a:solidFill>
              </a:rPr>
              <a:t>ВС от </a:t>
            </a:r>
            <a:r>
              <a:rPr lang="ru-RU" altLang="ru-RU" sz="1600" b="1" dirty="0" smtClean="0">
                <a:solidFill>
                  <a:schemeClr val="tx1"/>
                </a:solidFill>
              </a:rPr>
              <a:t>20.03.2025 </a:t>
            </a:r>
            <a:r>
              <a:rPr lang="ru-RU" altLang="ru-RU" sz="1600" b="1" dirty="0">
                <a:solidFill>
                  <a:schemeClr val="tx1"/>
                </a:solidFill>
              </a:rPr>
              <a:t>№ </a:t>
            </a:r>
            <a:r>
              <a:rPr lang="ru-RU" altLang="ru-RU" sz="1600" b="1" dirty="0" smtClean="0">
                <a:solidFill>
                  <a:schemeClr val="tx1"/>
                </a:solidFill>
              </a:rPr>
              <a:t>25-АД25-1-К4</a:t>
            </a: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23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9375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" name="Прямоугольник 5"/>
          <p:cNvSpPr/>
          <p:nvPr/>
        </p:nvSpPr>
        <p:spPr>
          <a:xfrm>
            <a:off x="683568" y="1356015"/>
            <a:ext cx="79921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0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441" y="2118341"/>
            <a:ext cx="8760733" cy="3760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299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997448" y="321737"/>
            <a:ext cx="6121400" cy="1097471"/>
          </a:xfrm>
        </p:spPr>
        <p:txBody>
          <a:bodyPr/>
          <a:lstStyle/>
          <a:p>
            <a:pPr algn="ctr"/>
            <a:r>
              <a:rPr lang="ru-RU" altLang="ru-RU" sz="1600" b="1" dirty="0" smtClean="0">
                <a:solidFill>
                  <a:schemeClr val="tx1"/>
                </a:solidFill>
              </a:rPr>
              <a:t/>
            </a:r>
            <a:br>
              <a:rPr lang="ru-RU" altLang="ru-RU" sz="1600" b="1" dirty="0" smtClean="0">
                <a:solidFill>
                  <a:schemeClr val="tx1"/>
                </a:solidFill>
              </a:rPr>
            </a:br>
            <a:r>
              <a:rPr lang="ru-RU" altLang="ru-RU" sz="1600" b="1" dirty="0">
                <a:solidFill>
                  <a:schemeClr val="tx1"/>
                </a:solidFill>
              </a:rPr>
              <a:t/>
            </a:r>
            <a:br>
              <a:rPr lang="ru-RU" altLang="ru-RU" sz="1600" b="1" dirty="0">
                <a:solidFill>
                  <a:schemeClr val="tx1"/>
                </a:solidFill>
              </a:rPr>
            </a:br>
            <a:r>
              <a:rPr lang="ru-RU" altLang="ru-RU" sz="1600" b="1" dirty="0" smtClean="0">
                <a:solidFill>
                  <a:schemeClr val="tx1"/>
                </a:solidFill>
              </a:rPr>
              <a:t>Предоставление персональных данных</a:t>
            </a:r>
            <a:br>
              <a:rPr lang="ru-RU" altLang="ru-RU" sz="1600" b="1" dirty="0" smtClean="0">
                <a:solidFill>
                  <a:schemeClr val="tx1"/>
                </a:solidFill>
              </a:rPr>
            </a:br>
            <a:r>
              <a:rPr lang="ru-RU" altLang="ru-RU" sz="1600" b="1" dirty="0" smtClean="0">
                <a:solidFill>
                  <a:schemeClr val="tx1"/>
                </a:solidFill>
              </a:rPr>
              <a:t>в судебных процессах</a:t>
            </a:r>
            <a:br>
              <a:rPr lang="ru-RU" altLang="ru-RU" sz="1600" b="1" dirty="0" smtClean="0">
                <a:solidFill>
                  <a:schemeClr val="tx1"/>
                </a:solidFill>
              </a:rPr>
            </a:br>
            <a:r>
              <a:rPr lang="ru-RU" altLang="ru-RU" sz="1600" b="1" dirty="0">
                <a:solidFill>
                  <a:schemeClr val="tx1"/>
                </a:solidFill>
              </a:rPr>
              <a:t/>
            </a:r>
            <a:br>
              <a:rPr lang="ru-RU" altLang="ru-RU" sz="1600" b="1" dirty="0">
                <a:solidFill>
                  <a:schemeClr val="tx1"/>
                </a:solidFill>
              </a:rPr>
            </a:br>
            <a:r>
              <a:rPr lang="ru-RU" altLang="ru-RU" sz="1600" b="1" dirty="0" smtClean="0">
                <a:solidFill>
                  <a:schemeClr val="tx1"/>
                </a:solidFill>
              </a:rPr>
              <a:t>Постановление </a:t>
            </a:r>
            <a:r>
              <a:rPr lang="ru-RU" altLang="ru-RU" sz="1600" b="1" dirty="0">
                <a:solidFill>
                  <a:schemeClr val="tx1"/>
                </a:solidFill>
              </a:rPr>
              <a:t>ВС от </a:t>
            </a:r>
            <a:r>
              <a:rPr lang="ru-RU" altLang="ru-RU" sz="1600" b="1" dirty="0" smtClean="0">
                <a:solidFill>
                  <a:schemeClr val="tx1"/>
                </a:solidFill>
              </a:rPr>
              <a:t>20.03.2025 </a:t>
            </a:r>
            <a:r>
              <a:rPr lang="ru-RU" altLang="ru-RU" sz="1600" b="1" dirty="0">
                <a:solidFill>
                  <a:schemeClr val="tx1"/>
                </a:solidFill>
              </a:rPr>
              <a:t>№ </a:t>
            </a:r>
            <a:r>
              <a:rPr lang="ru-RU" altLang="ru-RU" sz="1600" b="1" dirty="0" smtClean="0">
                <a:solidFill>
                  <a:schemeClr val="tx1"/>
                </a:solidFill>
              </a:rPr>
              <a:t>25-АД25-1-К4</a:t>
            </a: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24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9375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" name="Прямоугольник 5"/>
          <p:cNvSpPr/>
          <p:nvPr/>
        </p:nvSpPr>
        <p:spPr>
          <a:xfrm>
            <a:off x="683568" y="1356015"/>
            <a:ext cx="79921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0" dirty="0" smtClean="0"/>
          </a:p>
        </p:txBody>
      </p:sp>
      <p:sp>
        <p:nvSpPr>
          <p:cNvPr id="2" name="Прямоугольник 1"/>
          <p:cNvSpPr/>
          <p:nvPr/>
        </p:nvSpPr>
        <p:spPr>
          <a:xfrm>
            <a:off x="282129" y="1404224"/>
            <a:ext cx="879499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dirty="0"/>
              <a:t>Между тем в силу подпункта 6 пункта 2 статьи 10 Федерального закона N 152-ФЗ если обработка персональных данных необходимы для установления или осуществления прав субъекта персональных данных или третьих лиц, а равно и в связи с осуществлением правосудия, обработка персональных данных допускается без согласия субъекта персональных данных.</a:t>
            </a:r>
          </a:p>
          <a:p>
            <a:endParaRPr lang="ru-RU" b="0" dirty="0"/>
          </a:p>
          <a:p>
            <a:r>
              <a:rPr lang="ru-RU" b="0" dirty="0"/>
              <a:t>Также согласия субъекта персональных данных не требуется в случае, если обработка персональных данных осуществляется в связи с участием лица в конституционном, гражданском, административном, уголовном судопроизводстве, судопроизводстве в арбитражных судах (пункт 3 части 1 статьи 6 Федерального закона N 152-ФЗ).</a:t>
            </a:r>
          </a:p>
          <a:p>
            <a:endParaRPr lang="ru-RU" b="0" dirty="0"/>
          </a:p>
          <a:p>
            <a:r>
              <a:rPr lang="ru-RU" b="0" dirty="0"/>
              <a:t>Кроме того, согласно пункту 1 части 2 статьи 1 Федерального закона N 152-ФЗ его действие не распространяется на отношения, возникающие при обработке персональных данных физическими лицами исключительно для личных и семейных нужд, если при этом не нарушаются права субъектов персональных данных.</a:t>
            </a:r>
          </a:p>
        </p:txBody>
      </p:sp>
    </p:spTree>
    <p:extLst>
      <p:ext uri="{BB962C8B-B14F-4D97-AF65-F5344CB8AC3E}">
        <p14:creationId xmlns:p14="http://schemas.microsoft.com/office/powerpoint/2010/main" val="1583191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975521" y="392205"/>
            <a:ext cx="6121400" cy="726512"/>
          </a:xfrm>
        </p:spPr>
        <p:txBody>
          <a:bodyPr/>
          <a:lstStyle/>
          <a:p>
            <a:pPr algn="ctr"/>
            <a:r>
              <a:rPr lang="ru-RU" altLang="ru-RU" sz="1600" b="1" dirty="0" smtClean="0">
                <a:solidFill>
                  <a:schemeClr val="tx1"/>
                </a:solidFill>
              </a:rPr>
              <a:t>Постановление КС от </a:t>
            </a:r>
            <a:r>
              <a:rPr lang="ru-RU" altLang="ru-RU" sz="1600" b="1" dirty="0">
                <a:solidFill>
                  <a:schemeClr val="tx1"/>
                </a:solidFill>
              </a:rPr>
              <a:t>15.06.2023 № 32-П</a:t>
            </a:r>
            <a:r>
              <a:rPr lang="ru-RU" altLang="ru-RU" sz="1600" b="1" dirty="0" smtClean="0">
                <a:solidFill>
                  <a:schemeClr val="tx1"/>
                </a:solidFill>
              </a:rPr>
              <a:t/>
            </a:r>
            <a:br>
              <a:rPr lang="ru-RU" altLang="ru-RU" sz="1600" b="1" dirty="0" smtClean="0">
                <a:solidFill>
                  <a:schemeClr val="tx1"/>
                </a:solidFill>
              </a:rPr>
            </a:br>
            <a:r>
              <a:rPr lang="ru-RU" altLang="ru-RU" sz="1600" b="1" dirty="0" smtClean="0">
                <a:solidFill>
                  <a:schemeClr val="tx1"/>
                </a:solidFill>
              </a:rPr>
              <a:t>и поправки в статью 135 ТК РФ</a:t>
            </a: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25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9375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" name="Прямоугольник 5"/>
          <p:cNvSpPr/>
          <p:nvPr/>
        </p:nvSpPr>
        <p:spPr>
          <a:xfrm>
            <a:off x="683568" y="1356015"/>
            <a:ext cx="79921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0" dirty="0" smtClean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447" y="1387294"/>
            <a:ext cx="8990039" cy="4643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705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975521" y="392205"/>
            <a:ext cx="6121400" cy="726512"/>
          </a:xfrm>
        </p:spPr>
        <p:txBody>
          <a:bodyPr/>
          <a:lstStyle/>
          <a:p>
            <a:pPr algn="ctr"/>
            <a:r>
              <a:rPr lang="ru-RU" altLang="ru-RU" sz="1600" b="1" dirty="0" smtClean="0">
                <a:solidFill>
                  <a:schemeClr val="tx1"/>
                </a:solidFill>
              </a:rPr>
              <a:t>Постановление КС от </a:t>
            </a:r>
            <a:r>
              <a:rPr lang="ru-RU" altLang="ru-RU" sz="1600" b="1" dirty="0">
                <a:solidFill>
                  <a:schemeClr val="tx1"/>
                </a:solidFill>
              </a:rPr>
              <a:t>15.06.2023 № 32-П</a:t>
            </a:r>
            <a:r>
              <a:rPr lang="ru-RU" altLang="ru-RU" sz="1600" b="1" dirty="0" smtClean="0">
                <a:solidFill>
                  <a:schemeClr val="tx1"/>
                </a:solidFill>
              </a:rPr>
              <a:t/>
            </a:r>
            <a:br>
              <a:rPr lang="ru-RU" altLang="ru-RU" sz="1600" b="1" dirty="0" smtClean="0">
                <a:solidFill>
                  <a:schemeClr val="tx1"/>
                </a:solidFill>
              </a:rPr>
            </a:br>
            <a:r>
              <a:rPr lang="ru-RU" altLang="ru-RU" sz="1600" b="1" dirty="0" smtClean="0">
                <a:solidFill>
                  <a:schemeClr val="tx1"/>
                </a:solidFill>
              </a:rPr>
              <a:t>и поправки в статью 135 ТК РФ</a:t>
            </a: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26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9375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88" y="1532659"/>
            <a:ext cx="8686019" cy="4250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918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975521" y="392205"/>
            <a:ext cx="6121400" cy="726512"/>
          </a:xfrm>
        </p:spPr>
        <p:txBody>
          <a:bodyPr/>
          <a:lstStyle/>
          <a:p>
            <a:pPr algn="ctr"/>
            <a:r>
              <a:rPr lang="ru-RU" altLang="ru-RU" sz="1600" b="1" dirty="0" smtClean="0">
                <a:solidFill>
                  <a:schemeClr val="tx1"/>
                </a:solidFill>
              </a:rPr>
              <a:t>Постановление КС от </a:t>
            </a:r>
            <a:r>
              <a:rPr lang="ru-RU" altLang="ru-RU" sz="1600" b="1" dirty="0">
                <a:solidFill>
                  <a:schemeClr val="tx1"/>
                </a:solidFill>
              </a:rPr>
              <a:t>15.06.2023 № 32-П</a:t>
            </a:r>
            <a:r>
              <a:rPr lang="ru-RU" altLang="ru-RU" sz="1600" b="1" dirty="0" smtClean="0">
                <a:solidFill>
                  <a:schemeClr val="tx1"/>
                </a:solidFill>
              </a:rPr>
              <a:t/>
            </a:r>
            <a:br>
              <a:rPr lang="ru-RU" altLang="ru-RU" sz="1600" b="1" dirty="0" smtClean="0">
                <a:solidFill>
                  <a:schemeClr val="tx1"/>
                </a:solidFill>
              </a:rPr>
            </a:br>
            <a:r>
              <a:rPr lang="ru-RU" altLang="ru-RU" sz="1600" b="1" dirty="0" smtClean="0">
                <a:solidFill>
                  <a:schemeClr val="tx1"/>
                </a:solidFill>
              </a:rPr>
              <a:t>и поправки в статью 135 ТК РФ</a:t>
            </a: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27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9375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188" y="1462683"/>
            <a:ext cx="8784648" cy="4755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45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975521" y="392205"/>
            <a:ext cx="6121400" cy="726512"/>
          </a:xfrm>
        </p:spPr>
        <p:txBody>
          <a:bodyPr/>
          <a:lstStyle/>
          <a:p>
            <a:pPr algn="ctr"/>
            <a:r>
              <a:rPr lang="ru-RU" altLang="ru-RU" sz="1600" b="1" dirty="0" smtClean="0">
                <a:solidFill>
                  <a:schemeClr val="tx1"/>
                </a:solidFill>
              </a:rPr>
              <a:t>Постановление КС от </a:t>
            </a:r>
            <a:r>
              <a:rPr lang="ru-RU" altLang="ru-RU" sz="1600" b="1" dirty="0">
                <a:solidFill>
                  <a:schemeClr val="tx1"/>
                </a:solidFill>
              </a:rPr>
              <a:t>15.06.2023 № 32-П</a:t>
            </a:r>
            <a:r>
              <a:rPr lang="ru-RU" altLang="ru-RU" sz="1600" b="1" dirty="0" smtClean="0">
                <a:solidFill>
                  <a:schemeClr val="tx1"/>
                </a:solidFill>
              </a:rPr>
              <a:t/>
            </a:r>
            <a:br>
              <a:rPr lang="ru-RU" altLang="ru-RU" sz="1600" b="1" dirty="0" smtClean="0">
                <a:solidFill>
                  <a:schemeClr val="tx1"/>
                </a:solidFill>
              </a:rPr>
            </a:br>
            <a:r>
              <a:rPr lang="ru-RU" altLang="ru-RU" sz="1600" b="1" dirty="0" smtClean="0">
                <a:solidFill>
                  <a:schemeClr val="tx1"/>
                </a:solidFill>
              </a:rPr>
              <a:t>и поправки в статью 135 ТК РФ</a:t>
            </a: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28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9375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55" y="2060848"/>
            <a:ext cx="8893175" cy="3657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97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975521" y="392205"/>
            <a:ext cx="6121400" cy="726512"/>
          </a:xfrm>
        </p:spPr>
        <p:txBody>
          <a:bodyPr/>
          <a:lstStyle/>
          <a:p>
            <a:pPr algn="ctr"/>
            <a:r>
              <a:rPr lang="ru-RU" altLang="ru-RU" sz="1600" b="1" dirty="0" smtClean="0">
                <a:solidFill>
                  <a:schemeClr val="tx1"/>
                </a:solidFill>
              </a:rPr>
              <a:t>Постановление КС от </a:t>
            </a:r>
            <a:r>
              <a:rPr lang="ru-RU" altLang="ru-RU" sz="1600" b="1" dirty="0">
                <a:solidFill>
                  <a:schemeClr val="tx1"/>
                </a:solidFill>
              </a:rPr>
              <a:t>15.06.2023 № 32-П</a:t>
            </a:r>
            <a:r>
              <a:rPr lang="ru-RU" altLang="ru-RU" sz="1600" b="1" dirty="0" smtClean="0">
                <a:solidFill>
                  <a:schemeClr val="tx1"/>
                </a:solidFill>
              </a:rPr>
              <a:t/>
            </a:r>
            <a:br>
              <a:rPr lang="ru-RU" altLang="ru-RU" sz="1600" b="1" dirty="0" smtClean="0">
                <a:solidFill>
                  <a:schemeClr val="tx1"/>
                </a:solidFill>
              </a:rPr>
            </a:br>
            <a:r>
              <a:rPr lang="ru-RU" altLang="ru-RU" sz="1600" b="1" dirty="0" smtClean="0">
                <a:solidFill>
                  <a:schemeClr val="tx1"/>
                </a:solidFill>
              </a:rPr>
              <a:t>и поправки в статью 135 ТК РФ</a:t>
            </a: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29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9375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599" y="1351598"/>
            <a:ext cx="8088089" cy="4844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491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975521" y="392205"/>
            <a:ext cx="6121400" cy="726512"/>
          </a:xfrm>
        </p:spPr>
        <p:txBody>
          <a:bodyPr/>
          <a:lstStyle/>
          <a:p>
            <a:pPr algn="ctr"/>
            <a:r>
              <a:rPr lang="ru-RU" altLang="ru-RU" sz="1600" b="1" dirty="0" smtClean="0">
                <a:solidFill>
                  <a:schemeClr val="tx1"/>
                </a:solidFill>
              </a:rPr>
              <a:t>Постановление КС от </a:t>
            </a:r>
            <a:r>
              <a:rPr lang="ru-RU" altLang="ru-RU" sz="1600" b="1" dirty="0">
                <a:solidFill>
                  <a:schemeClr val="tx1"/>
                </a:solidFill>
              </a:rPr>
              <a:t>15.06.2023 № 32-П</a:t>
            </a:r>
            <a:r>
              <a:rPr lang="ru-RU" altLang="ru-RU" sz="1600" b="1" dirty="0" smtClean="0">
                <a:solidFill>
                  <a:schemeClr val="tx1"/>
                </a:solidFill>
              </a:rPr>
              <a:t/>
            </a:r>
            <a:br>
              <a:rPr lang="ru-RU" altLang="ru-RU" sz="1600" b="1" dirty="0" smtClean="0">
                <a:solidFill>
                  <a:schemeClr val="tx1"/>
                </a:solidFill>
              </a:rPr>
            </a:br>
            <a:r>
              <a:rPr lang="ru-RU" altLang="ru-RU" sz="1600" b="1" dirty="0" smtClean="0">
                <a:solidFill>
                  <a:schemeClr val="tx1"/>
                </a:solidFill>
              </a:rPr>
              <a:t>и поправки в статью 135 ТК РФ</a:t>
            </a: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30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9375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1147368"/>
            <a:ext cx="7759526" cy="5153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41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975521" y="392205"/>
            <a:ext cx="6121400" cy="726512"/>
          </a:xfrm>
        </p:spPr>
        <p:txBody>
          <a:bodyPr/>
          <a:lstStyle/>
          <a:p>
            <a:pPr algn="ctr"/>
            <a:r>
              <a:rPr lang="ru-RU" altLang="ru-RU" sz="1600" b="1" dirty="0" smtClean="0">
                <a:solidFill>
                  <a:schemeClr val="tx1"/>
                </a:solidFill>
              </a:rPr>
              <a:t>Постановление КС от </a:t>
            </a:r>
            <a:r>
              <a:rPr lang="ru-RU" altLang="ru-RU" sz="1600" b="1" dirty="0">
                <a:solidFill>
                  <a:schemeClr val="tx1"/>
                </a:solidFill>
              </a:rPr>
              <a:t>15.06.2023 № 32-П</a:t>
            </a:r>
            <a:r>
              <a:rPr lang="ru-RU" altLang="ru-RU" sz="1600" b="1" dirty="0" smtClean="0">
                <a:solidFill>
                  <a:schemeClr val="tx1"/>
                </a:solidFill>
              </a:rPr>
              <a:t/>
            </a:r>
            <a:br>
              <a:rPr lang="ru-RU" altLang="ru-RU" sz="1600" b="1" dirty="0" smtClean="0">
                <a:solidFill>
                  <a:schemeClr val="tx1"/>
                </a:solidFill>
              </a:rPr>
            </a:br>
            <a:r>
              <a:rPr lang="ru-RU" altLang="ru-RU" sz="1600" b="1" dirty="0" smtClean="0">
                <a:solidFill>
                  <a:schemeClr val="tx1"/>
                </a:solidFill>
              </a:rPr>
              <a:t>и поправки в статью 135 ТК РФ</a:t>
            </a: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31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9375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88" y="1556792"/>
            <a:ext cx="8710680" cy="4519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899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975521" y="392205"/>
            <a:ext cx="6121400" cy="726512"/>
          </a:xfrm>
        </p:spPr>
        <p:txBody>
          <a:bodyPr/>
          <a:lstStyle/>
          <a:p>
            <a:pPr algn="ctr"/>
            <a:r>
              <a:rPr lang="ru-RU" altLang="ru-RU" sz="1600" b="1" dirty="0" smtClean="0">
                <a:solidFill>
                  <a:schemeClr val="tx1"/>
                </a:solidFill>
              </a:rPr>
              <a:t>Постановление КС от </a:t>
            </a:r>
            <a:r>
              <a:rPr lang="ru-RU" altLang="ru-RU" sz="1600" b="1" dirty="0">
                <a:solidFill>
                  <a:schemeClr val="tx1"/>
                </a:solidFill>
              </a:rPr>
              <a:t>15.06.2023 № 32-П</a:t>
            </a:r>
            <a:r>
              <a:rPr lang="ru-RU" altLang="ru-RU" sz="1600" b="1" dirty="0" smtClean="0">
                <a:solidFill>
                  <a:schemeClr val="tx1"/>
                </a:solidFill>
              </a:rPr>
              <a:t/>
            </a:r>
            <a:br>
              <a:rPr lang="ru-RU" altLang="ru-RU" sz="1600" b="1" dirty="0" smtClean="0">
                <a:solidFill>
                  <a:schemeClr val="tx1"/>
                </a:solidFill>
              </a:rPr>
            </a:br>
            <a:r>
              <a:rPr lang="ru-RU" altLang="ru-RU" sz="1600" b="1" dirty="0" smtClean="0">
                <a:solidFill>
                  <a:schemeClr val="tx1"/>
                </a:solidFill>
              </a:rPr>
              <a:t>и поправки в статью 135 ТК РФ</a:t>
            </a: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32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9375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027" y="1411710"/>
            <a:ext cx="8810970" cy="4627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914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975521" y="392205"/>
            <a:ext cx="6121400" cy="726512"/>
          </a:xfrm>
        </p:spPr>
        <p:txBody>
          <a:bodyPr/>
          <a:lstStyle/>
          <a:p>
            <a:pPr algn="ctr"/>
            <a:r>
              <a:rPr lang="ru-RU" altLang="ru-RU" sz="1600" b="1" dirty="0" smtClean="0">
                <a:solidFill>
                  <a:schemeClr val="tx1"/>
                </a:solidFill>
              </a:rPr>
              <a:t>Постановление КС от </a:t>
            </a:r>
            <a:r>
              <a:rPr lang="ru-RU" altLang="ru-RU" sz="1600" b="1" dirty="0">
                <a:solidFill>
                  <a:schemeClr val="tx1"/>
                </a:solidFill>
              </a:rPr>
              <a:t>15.06.2023 № 32-П</a:t>
            </a:r>
            <a:r>
              <a:rPr lang="ru-RU" altLang="ru-RU" sz="1600" b="1" dirty="0" smtClean="0">
                <a:solidFill>
                  <a:schemeClr val="tx1"/>
                </a:solidFill>
              </a:rPr>
              <a:t/>
            </a:r>
            <a:br>
              <a:rPr lang="ru-RU" altLang="ru-RU" sz="1600" b="1" dirty="0" smtClean="0">
                <a:solidFill>
                  <a:schemeClr val="tx1"/>
                </a:solidFill>
              </a:rPr>
            </a:br>
            <a:r>
              <a:rPr lang="ru-RU" altLang="ru-RU" sz="1600" b="1" dirty="0" smtClean="0">
                <a:solidFill>
                  <a:schemeClr val="tx1"/>
                </a:solidFill>
              </a:rPr>
              <a:t>и поправки в статью 135 ТК РФ</a:t>
            </a: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33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9375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41" y="1700808"/>
            <a:ext cx="8922677" cy="4318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395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975521" y="392205"/>
            <a:ext cx="6121400" cy="726512"/>
          </a:xfrm>
        </p:spPr>
        <p:txBody>
          <a:bodyPr/>
          <a:lstStyle/>
          <a:p>
            <a:pPr algn="ctr"/>
            <a:r>
              <a:rPr lang="ru-RU" altLang="ru-RU" sz="1600" b="1" dirty="0" smtClean="0">
                <a:solidFill>
                  <a:schemeClr val="tx1"/>
                </a:solidFill>
              </a:rPr>
              <a:t>Постановление КС от </a:t>
            </a:r>
            <a:r>
              <a:rPr lang="ru-RU" altLang="ru-RU" sz="1600" b="1" dirty="0">
                <a:solidFill>
                  <a:schemeClr val="tx1"/>
                </a:solidFill>
              </a:rPr>
              <a:t>15.06.2023 № 32-П</a:t>
            </a:r>
            <a:r>
              <a:rPr lang="ru-RU" altLang="ru-RU" sz="1600" b="1" dirty="0" smtClean="0">
                <a:solidFill>
                  <a:schemeClr val="tx1"/>
                </a:solidFill>
              </a:rPr>
              <a:t/>
            </a:r>
            <a:br>
              <a:rPr lang="ru-RU" altLang="ru-RU" sz="1600" b="1" dirty="0" smtClean="0">
                <a:solidFill>
                  <a:schemeClr val="tx1"/>
                </a:solidFill>
              </a:rPr>
            </a:br>
            <a:r>
              <a:rPr lang="ru-RU" altLang="ru-RU" sz="1600" b="1" dirty="0" smtClean="0">
                <a:solidFill>
                  <a:schemeClr val="tx1"/>
                </a:solidFill>
              </a:rPr>
              <a:t>и поправки в статью 135 ТК РФ</a:t>
            </a: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34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9375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799" y="1253771"/>
            <a:ext cx="8204596" cy="5024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075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975521" y="392205"/>
            <a:ext cx="6121400" cy="726512"/>
          </a:xfrm>
        </p:spPr>
        <p:txBody>
          <a:bodyPr/>
          <a:lstStyle/>
          <a:p>
            <a:pPr algn="ctr"/>
            <a:r>
              <a:rPr lang="ru-RU" altLang="ru-RU" sz="1600" b="1" dirty="0" smtClean="0">
                <a:solidFill>
                  <a:schemeClr val="tx1"/>
                </a:solidFill>
              </a:rPr>
              <a:t>Постановление КС от </a:t>
            </a:r>
            <a:r>
              <a:rPr lang="ru-RU" altLang="ru-RU" sz="1600" b="1" dirty="0">
                <a:solidFill>
                  <a:schemeClr val="tx1"/>
                </a:solidFill>
              </a:rPr>
              <a:t>15.06.2023 № 32-П</a:t>
            </a:r>
            <a:r>
              <a:rPr lang="ru-RU" altLang="ru-RU" sz="1600" b="1" dirty="0" smtClean="0">
                <a:solidFill>
                  <a:schemeClr val="tx1"/>
                </a:solidFill>
              </a:rPr>
              <a:t/>
            </a:r>
            <a:br>
              <a:rPr lang="ru-RU" altLang="ru-RU" sz="1600" b="1" dirty="0" smtClean="0">
                <a:solidFill>
                  <a:schemeClr val="tx1"/>
                </a:solidFill>
              </a:rPr>
            </a:br>
            <a:r>
              <a:rPr lang="ru-RU" altLang="ru-RU" sz="1600" b="1" dirty="0" smtClean="0">
                <a:solidFill>
                  <a:schemeClr val="tx1"/>
                </a:solidFill>
              </a:rPr>
              <a:t>и поправки в статью 135 ТК РФ</a:t>
            </a: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35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9375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687" y="1251279"/>
            <a:ext cx="7921079" cy="493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05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975521" y="392205"/>
            <a:ext cx="6121400" cy="726512"/>
          </a:xfrm>
        </p:spPr>
        <p:txBody>
          <a:bodyPr/>
          <a:lstStyle/>
          <a:p>
            <a:pPr algn="ctr"/>
            <a:r>
              <a:rPr lang="ru-RU" altLang="ru-RU" sz="1600" b="1" dirty="0" smtClean="0">
                <a:solidFill>
                  <a:schemeClr val="tx1"/>
                </a:solidFill>
              </a:rPr>
              <a:t>Постановление КС от </a:t>
            </a:r>
            <a:r>
              <a:rPr lang="ru-RU" altLang="ru-RU" sz="1600" b="1" dirty="0">
                <a:solidFill>
                  <a:schemeClr val="tx1"/>
                </a:solidFill>
              </a:rPr>
              <a:t>15.06.2023 № 32-П</a:t>
            </a:r>
            <a:r>
              <a:rPr lang="ru-RU" altLang="ru-RU" sz="1600" b="1" dirty="0" smtClean="0">
                <a:solidFill>
                  <a:schemeClr val="tx1"/>
                </a:solidFill>
              </a:rPr>
              <a:t/>
            </a:r>
            <a:br>
              <a:rPr lang="ru-RU" altLang="ru-RU" sz="1600" b="1" dirty="0" smtClean="0">
                <a:solidFill>
                  <a:schemeClr val="tx1"/>
                </a:solidFill>
              </a:rPr>
            </a:br>
            <a:r>
              <a:rPr lang="ru-RU" altLang="ru-RU" sz="1600" b="1" dirty="0" smtClean="0">
                <a:solidFill>
                  <a:schemeClr val="tx1"/>
                </a:solidFill>
              </a:rPr>
              <a:t>и поправки в статью 135 ТК РФ</a:t>
            </a: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36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9375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88" y="2420888"/>
            <a:ext cx="8875973" cy="2718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00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975521" y="392205"/>
            <a:ext cx="6121400" cy="726512"/>
          </a:xfrm>
        </p:spPr>
        <p:txBody>
          <a:bodyPr/>
          <a:lstStyle/>
          <a:p>
            <a:pPr algn="ctr"/>
            <a:r>
              <a:rPr lang="ru-RU" altLang="ru-RU" sz="1600" b="1" dirty="0" smtClean="0">
                <a:solidFill>
                  <a:schemeClr val="tx1"/>
                </a:solidFill>
              </a:rPr>
              <a:t>Постановление КС от </a:t>
            </a:r>
            <a:r>
              <a:rPr lang="ru-RU" altLang="ru-RU" sz="1600" b="1" dirty="0">
                <a:solidFill>
                  <a:schemeClr val="tx1"/>
                </a:solidFill>
              </a:rPr>
              <a:t>15.06.2023 № 32-П</a:t>
            </a:r>
            <a:r>
              <a:rPr lang="ru-RU" altLang="ru-RU" sz="1600" b="1" dirty="0" smtClean="0">
                <a:solidFill>
                  <a:schemeClr val="tx1"/>
                </a:solidFill>
              </a:rPr>
              <a:t/>
            </a:r>
            <a:br>
              <a:rPr lang="ru-RU" altLang="ru-RU" sz="1600" b="1" dirty="0" smtClean="0">
                <a:solidFill>
                  <a:schemeClr val="tx1"/>
                </a:solidFill>
              </a:rPr>
            </a:br>
            <a:r>
              <a:rPr lang="ru-RU" altLang="ru-RU" sz="1600" b="1" dirty="0" smtClean="0">
                <a:solidFill>
                  <a:schemeClr val="tx1"/>
                </a:solidFill>
              </a:rPr>
              <a:t>и поправки в статью 135 ТК РФ</a:t>
            </a: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37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9375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" name="Прямоугольник 3"/>
          <p:cNvSpPr/>
          <p:nvPr/>
        </p:nvSpPr>
        <p:spPr>
          <a:xfrm>
            <a:off x="360735" y="1662917"/>
            <a:ext cx="853244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dirty="0" smtClean="0"/>
              <a:t>❗️ Одной </a:t>
            </a:r>
            <a:r>
              <a:rPr lang="ru-RU" b="0" dirty="0" err="1"/>
              <a:t>дисциплинарки</a:t>
            </a:r>
            <a:r>
              <a:rPr lang="ru-RU" b="0" dirty="0"/>
              <a:t> недостаточно для лишения работника годовой премии</a:t>
            </a:r>
          </a:p>
          <a:p>
            <a:endParaRPr lang="ru-RU" b="0" dirty="0"/>
          </a:p>
          <a:p>
            <a:r>
              <a:rPr lang="ru-RU" b="0" dirty="0"/>
              <a:t>В соответствии с Положением о премировании компании работница ежегодно получала премию. В 2023 году работодатель не заплатил сотруднице годовой бонус — она получила индивидуальный коэффициент деятельности «0» за </a:t>
            </a:r>
            <a:r>
              <a:rPr lang="ru-RU" b="0" dirty="0" err="1"/>
              <a:t>дисциплинарку</a:t>
            </a:r>
            <a:r>
              <a:rPr lang="ru-RU" b="0" dirty="0"/>
              <a:t> в виде замечания (в рабочее время занималась своими делами). Женщина обратилась в суд.</a:t>
            </a:r>
          </a:p>
          <a:p>
            <a:endParaRPr lang="ru-RU" b="0" dirty="0"/>
          </a:p>
          <a:p>
            <a:r>
              <a:rPr lang="ru-RU" b="0" dirty="0"/>
              <a:t>💬 Суду работница заявила: проступок малозначительный, лишение годового вознаграждения нелогично, и работодатель своё решение основывает на личной неприязни из-за судебных разбирательств, связанных с увольнением этой сотрудницы. </a:t>
            </a:r>
          </a:p>
        </p:txBody>
      </p:sp>
    </p:spTree>
    <p:extLst>
      <p:ext uri="{BB962C8B-B14F-4D97-AF65-F5344CB8AC3E}">
        <p14:creationId xmlns:p14="http://schemas.microsoft.com/office/powerpoint/2010/main" val="999920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975521" y="392205"/>
            <a:ext cx="6121400" cy="726512"/>
          </a:xfrm>
        </p:spPr>
        <p:txBody>
          <a:bodyPr/>
          <a:lstStyle/>
          <a:p>
            <a:pPr algn="ctr"/>
            <a:r>
              <a:rPr lang="ru-RU" altLang="ru-RU" sz="1600" b="1" dirty="0" smtClean="0">
                <a:solidFill>
                  <a:schemeClr val="tx1"/>
                </a:solidFill>
              </a:rPr>
              <a:t>Постановление КС от </a:t>
            </a:r>
            <a:r>
              <a:rPr lang="ru-RU" altLang="ru-RU" sz="1600" b="1" dirty="0">
                <a:solidFill>
                  <a:schemeClr val="tx1"/>
                </a:solidFill>
              </a:rPr>
              <a:t>15.06.2023 № 32-П</a:t>
            </a:r>
            <a:r>
              <a:rPr lang="ru-RU" altLang="ru-RU" sz="1600" b="1" dirty="0" smtClean="0">
                <a:solidFill>
                  <a:schemeClr val="tx1"/>
                </a:solidFill>
              </a:rPr>
              <a:t/>
            </a:r>
            <a:br>
              <a:rPr lang="ru-RU" altLang="ru-RU" sz="1600" b="1" dirty="0" smtClean="0">
                <a:solidFill>
                  <a:schemeClr val="tx1"/>
                </a:solidFill>
              </a:rPr>
            </a:br>
            <a:r>
              <a:rPr lang="ru-RU" altLang="ru-RU" sz="1600" b="1" dirty="0" smtClean="0">
                <a:solidFill>
                  <a:schemeClr val="tx1"/>
                </a:solidFill>
              </a:rPr>
              <a:t>и поправки в статью 135 ТК РФ</a:t>
            </a: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38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9375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" name="Прямоугольник 1"/>
          <p:cNvSpPr/>
          <p:nvPr/>
        </p:nvSpPr>
        <p:spPr>
          <a:xfrm>
            <a:off x="323850" y="1436482"/>
            <a:ext cx="876776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dirty="0"/>
              <a:t>Не с первого раза, но суды всё же поддержали женщину в споре. Они проверили документы компании и пришли к выводу, что работница всё же права. Природа такой премиальной выплаты – повышение материальной заинтересованности работников в улучшении результатов деятельности предприятия. Характер совершения проступка, за который девушку наказали, действительно малозначителен, да и его последствия для компании ничтожны. Суд также отметил, что другим работникам, которые в целом достигли таких же результатов в своих показателях, компания премию выплатила. </a:t>
            </a:r>
          </a:p>
          <a:p>
            <a:endParaRPr lang="ru-RU" b="0" dirty="0"/>
          </a:p>
          <a:p>
            <a:r>
              <a:rPr lang="ru-RU" b="0" dirty="0"/>
              <a:t>Поскольку дисциплинарный проступок никак не повлиял на выполнение плана по отчётному периоду, суды пришли к выводу — организация излишне придирается. С работодателя взыскали почти всю сумму невыплаченной премии, компенсацию за задержку выплаты и моральный вред – всего 88 тысяч рублей.</a:t>
            </a:r>
          </a:p>
          <a:p>
            <a:endParaRPr lang="ru-RU" b="0" dirty="0"/>
          </a:p>
          <a:p>
            <a:r>
              <a:rPr lang="ru-RU" b="0" dirty="0"/>
              <a:t>Источник: определение Седьмого КСОЮ от 15.09.2025 № 88-10119/ </a:t>
            </a:r>
            <a:r>
              <a:rPr lang="ru-RU" b="0" dirty="0" smtClean="0"/>
              <a:t>2025</a:t>
            </a:r>
            <a:endParaRPr lang="ru-RU" b="0" dirty="0"/>
          </a:p>
        </p:txBody>
      </p:sp>
    </p:spTree>
    <p:extLst>
      <p:ext uri="{BB962C8B-B14F-4D97-AF65-F5344CB8AC3E}">
        <p14:creationId xmlns:p14="http://schemas.microsoft.com/office/powerpoint/2010/main" val="4116643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771775" y="269221"/>
            <a:ext cx="6121400" cy="1241276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Внесение изменений в закон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о госконтроле (надзоре)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39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1785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 dirty="0">
                <a:solidFill>
                  <a:schemeClr val="tx2"/>
                </a:solidFill>
              </a:rPr>
              <a:t> </a:t>
            </a:r>
            <a:r>
              <a:rPr lang="ru-RU" altLang="ru-RU" sz="2000" dirty="0"/>
              <a:t>Балдина </a:t>
            </a:r>
            <a:r>
              <a:rPr lang="en-US" altLang="ru-RU" sz="2000" dirty="0"/>
              <a:t>C</a:t>
            </a:r>
            <a:r>
              <a:rPr lang="ru-RU" altLang="ru-RU" sz="2000" dirty="0"/>
              <a:t>.В.  </a:t>
            </a:r>
            <a:r>
              <a:rPr lang="en-US" altLang="ru-RU" sz="2000" u="sng" dirty="0"/>
              <a:t>www.fineks.org</a:t>
            </a:r>
            <a:r>
              <a:rPr lang="ru-RU" altLang="ru-RU" sz="2000" dirty="0"/>
              <a:t>  (812) 920-12-14</a:t>
            </a:r>
            <a:r>
              <a:rPr lang="ru-RU" altLang="ru-RU" sz="2000" b="0" dirty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88" y="2276872"/>
            <a:ext cx="8788474" cy="3215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142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1F7E55-B283-421B-AB0F-D42D213C9242}" type="slidenum">
              <a:rPr lang="ru-RU" altLang="ru-RU" smtClean="0"/>
              <a:pPr>
                <a:defRPr/>
              </a:pPr>
              <a:t>40</a:t>
            </a:fld>
            <a:endParaRPr lang="ru-RU" alt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097" y="2492896"/>
            <a:ext cx="8784976" cy="3410142"/>
          </a:xfrm>
          <a:prstGeom prst="rect">
            <a:avLst/>
          </a:prstGeom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555776" y="692696"/>
            <a:ext cx="6121400" cy="726512"/>
          </a:xfrm>
        </p:spPr>
        <p:txBody>
          <a:bodyPr/>
          <a:lstStyle/>
          <a:p>
            <a:pPr algn="ctr"/>
            <a:r>
              <a:rPr lang="ru-RU" altLang="ru-RU" sz="1600" b="1" dirty="0" smtClean="0">
                <a:solidFill>
                  <a:schemeClr val="tx1"/>
                </a:solidFill>
              </a:rPr>
              <a:t>Проверки работодателей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552988"/>
            <a:ext cx="2145978" cy="1005927"/>
          </a:xfrm>
          <a:prstGeom prst="rect">
            <a:avLst/>
          </a:prstGeom>
        </p:spPr>
      </p:pic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 dirty="0">
                <a:solidFill>
                  <a:schemeClr val="tx2"/>
                </a:solidFill>
              </a:rPr>
              <a:t> </a:t>
            </a:r>
            <a:r>
              <a:rPr lang="ru-RU" altLang="ru-RU" sz="2000" dirty="0"/>
              <a:t>Балдина </a:t>
            </a:r>
            <a:r>
              <a:rPr lang="en-US" altLang="ru-RU" sz="2000" dirty="0"/>
              <a:t>C</a:t>
            </a:r>
            <a:r>
              <a:rPr lang="ru-RU" altLang="ru-RU" sz="2000" dirty="0"/>
              <a:t>.В.  </a:t>
            </a:r>
            <a:r>
              <a:rPr lang="en-US" altLang="ru-RU" sz="2000" u="sng" dirty="0"/>
              <a:t>www.fineks.org</a:t>
            </a:r>
            <a:r>
              <a:rPr lang="ru-RU" altLang="ru-RU" sz="2000" dirty="0"/>
              <a:t>  (812) 920-12-14</a:t>
            </a:r>
            <a:r>
              <a:rPr lang="ru-RU" altLang="ru-RU" sz="2000" b="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7005398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1F7E55-B283-421B-AB0F-D42D213C9242}" type="slidenum">
              <a:rPr lang="ru-RU" altLang="ru-RU" smtClean="0"/>
              <a:pPr>
                <a:defRPr/>
              </a:pPr>
              <a:t>41</a:t>
            </a:fld>
            <a:endParaRPr lang="ru-RU" altLang="ru-RU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555776" y="692696"/>
            <a:ext cx="6121400" cy="726512"/>
          </a:xfrm>
        </p:spPr>
        <p:txBody>
          <a:bodyPr/>
          <a:lstStyle/>
          <a:p>
            <a:pPr algn="ctr"/>
            <a:r>
              <a:rPr lang="ru-RU" altLang="ru-RU" sz="1600" b="1" dirty="0" smtClean="0">
                <a:solidFill>
                  <a:schemeClr val="tx1"/>
                </a:solidFill>
              </a:rPr>
              <a:t>Проверки работодателей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552988"/>
            <a:ext cx="2145978" cy="100592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1830466"/>
            <a:ext cx="7437842" cy="4365018"/>
          </a:xfrm>
          <a:prstGeom prst="rect">
            <a:avLst/>
          </a:prstGeom>
        </p:spPr>
      </p:pic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 dirty="0">
                <a:solidFill>
                  <a:schemeClr val="tx2"/>
                </a:solidFill>
              </a:rPr>
              <a:t> </a:t>
            </a:r>
            <a:r>
              <a:rPr lang="ru-RU" altLang="ru-RU" sz="2000" dirty="0"/>
              <a:t>Балдина </a:t>
            </a:r>
            <a:r>
              <a:rPr lang="en-US" altLang="ru-RU" sz="2000" dirty="0"/>
              <a:t>C</a:t>
            </a:r>
            <a:r>
              <a:rPr lang="ru-RU" altLang="ru-RU" sz="2000" dirty="0"/>
              <a:t>.В.  </a:t>
            </a:r>
            <a:r>
              <a:rPr lang="en-US" altLang="ru-RU" sz="2000" u="sng" dirty="0"/>
              <a:t>www.fineks.org</a:t>
            </a:r>
            <a:r>
              <a:rPr lang="ru-RU" altLang="ru-RU" sz="2000" dirty="0"/>
              <a:t>  (812) 920-12-14</a:t>
            </a:r>
            <a:r>
              <a:rPr lang="ru-RU" altLang="ru-RU" sz="2000" b="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9433033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1F7E55-B283-421B-AB0F-D42D213C9242}" type="slidenum">
              <a:rPr lang="ru-RU" altLang="ru-RU" smtClean="0"/>
              <a:pPr>
                <a:defRPr/>
              </a:pPr>
              <a:t>42</a:t>
            </a:fld>
            <a:endParaRPr lang="ru-RU" altLang="ru-RU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764384" y="404664"/>
            <a:ext cx="6121400" cy="726512"/>
          </a:xfrm>
        </p:spPr>
        <p:txBody>
          <a:bodyPr/>
          <a:lstStyle/>
          <a:p>
            <a:pPr algn="ctr"/>
            <a:r>
              <a:rPr lang="ru-RU" altLang="ru-RU" sz="1600" b="1" dirty="0" smtClean="0">
                <a:solidFill>
                  <a:schemeClr val="tx1"/>
                </a:solidFill>
              </a:rPr>
              <a:t>Проверки работодателей по 5 категориям риска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552988"/>
            <a:ext cx="2145978" cy="100592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522" y="2276872"/>
            <a:ext cx="8839646" cy="3484594"/>
          </a:xfrm>
          <a:prstGeom prst="rect">
            <a:avLst/>
          </a:prstGeom>
        </p:spPr>
      </p:pic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 dirty="0">
                <a:solidFill>
                  <a:schemeClr val="tx2"/>
                </a:solidFill>
              </a:rPr>
              <a:t> </a:t>
            </a:r>
            <a:r>
              <a:rPr lang="ru-RU" altLang="ru-RU" sz="2000" dirty="0"/>
              <a:t>Балдина </a:t>
            </a:r>
            <a:r>
              <a:rPr lang="en-US" altLang="ru-RU" sz="2000" dirty="0"/>
              <a:t>C</a:t>
            </a:r>
            <a:r>
              <a:rPr lang="ru-RU" altLang="ru-RU" sz="2000" dirty="0"/>
              <a:t>.В.  </a:t>
            </a:r>
            <a:r>
              <a:rPr lang="en-US" altLang="ru-RU" sz="2000" u="sng" dirty="0"/>
              <a:t>www.fineks.org</a:t>
            </a:r>
            <a:r>
              <a:rPr lang="ru-RU" altLang="ru-RU" sz="2000" dirty="0"/>
              <a:t>  (812) 920-12-14</a:t>
            </a:r>
            <a:r>
              <a:rPr lang="ru-RU" altLang="ru-RU" sz="2000" b="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1895766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793876" y="553343"/>
            <a:ext cx="6121400" cy="767308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Реестр работодателей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нелегальной занятости</a:t>
            </a: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43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9375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113" y="2348880"/>
            <a:ext cx="8670924" cy="2567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051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793876" y="553343"/>
            <a:ext cx="6121400" cy="767308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План мероприятий против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нелегальной занятости</a:t>
            </a: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44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9375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800" y="1528863"/>
            <a:ext cx="8807772" cy="4238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04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771775" y="269221"/>
            <a:ext cx="6121400" cy="1241276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Проект ФЗ О внесении изменений в ТК (по вопросам признаков трудовых отношений)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45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9375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89" y="1262285"/>
            <a:ext cx="8713786" cy="5051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145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771775" y="269221"/>
            <a:ext cx="6121400" cy="1241276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Проект ФЗ О внесении изменений в ТК (по вопросам признаков трудовых отношений)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46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9375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329" y="4221088"/>
            <a:ext cx="8676091" cy="143693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329" y="2564904"/>
            <a:ext cx="8626854" cy="942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18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771775" y="269221"/>
            <a:ext cx="6121400" cy="1241276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Судебная практика по </a:t>
            </a:r>
            <a:r>
              <a:rPr lang="ru-RU" altLang="ru-RU" sz="2400" b="1" dirty="0" err="1" smtClean="0">
                <a:solidFill>
                  <a:schemeClr val="tx1"/>
                </a:solidFill>
              </a:rPr>
              <a:t>самозанятым</a:t>
            </a:r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47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9375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844824"/>
            <a:ext cx="8925183" cy="3820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464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771775" y="269221"/>
            <a:ext cx="6121400" cy="1241276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Благодарим за внимание!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48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9375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/>
              <a:t>Балдина </a:t>
            </a:r>
            <a:r>
              <a:rPr lang="en-US" altLang="ru-RU" sz="2000"/>
              <a:t>C</a:t>
            </a:r>
            <a:r>
              <a:rPr lang="ru-RU" altLang="ru-RU" sz="2000"/>
              <a:t>.В.  </a:t>
            </a:r>
            <a:r>
              <a:rPr lang="en-US" altLang="ru-RU" sz="2000" u="sng"/>
              <a:t>www.fineks.org</a:t>
            </a:r>
            <a:r>
              <a:rPr lang="ru-RU" altLang="ru-RU" sz="2000"/>
              <a:t>  (812) 920-12-14</a:t>
            </a:r>
            <a:r>
              <a:rPr lang="ru-RU" altLang="ru-RU" sz="2000" b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-6846" y="2815824"/>
            <a:ext cx="9144000" cy="2087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dirty="0" smtClean="0"/>
              <a:t>Зарплата, отчеты, налоги 2025</a:t>
            </a:r>
            <a:r>
              <a:rPr lang="en-US" altLang="ru-RU" sz="2800" dirty="0" smtClean="0"/>
              <a:t>/26</a:t>
            </a:r>
            <a:endParaRPr lang="ru-RU" altLang="ru-RU" sz="2800" dirty="0"/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ru-RU" sz="2800" dirty="0"/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dirty="0" smtClean="0"/>
              <a:t>Ноябрь 2025</a:t>
            </a:r>
            <a:endParaRPr lang="ru-RU" altLang="ru-RU" sz="2800" dirty="0"/>
          </a:p>
        </p:txBody>
      </p:sp>
    </p:spTree>
    <p:extLst>
      <p:ext uri="{BB962C8B-B14F-4D97-AF65-F5344CB8AC3E}">
        <p14:creationId xmlns:p14="http://schemas.microsoft.com/office/powerpoint/2010/main" val="2670122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алитра">
  <a:themeElements>
    <a:clrScheme name="Палитра 2">
      <a:dk1>
        <a:srgbClr val="000094"/>
      </a:dk1>
      <a:lt1>
        <a:srgbClr val="FFFFFF"/>
      </a:lt1>
      <a:dk2>
        <a:srgbClr val="0000CC"/>
      </a:dk2>
      <a:lt2>
        <a:srgbClr val="FFFFCC"/>
      </a:lt2>
      <a:accent1>
        <a:srgbClr val="3193FF"/>
      </a:accent1>
      <a:accent2>
        <a:srgbClr val="9900FF"/>
      </a:accent2>
      <a:accent3>
        <a:srgbClr val="AAAAE2"/>
      </a:accent3>
      <a:accent4>
        <a:srgbClr val="DADADA"/>
      </a:accent4>
      <a:accent5>
        <a:srgbClr val="ADC8FF"/>
      </a:accent5>
      <a:accent6>
        <a:srgbClr val="8A00E7"/>
      </a:accent6>
      <a:hlink>
        <a:srgbClr val="FF3399"/>
      </a:hlink>
      <a:folHlink>
        <a:srgbClr val="FFCC00"/>
      </a:folHlink>
    </a:clrScheme>
    <a:fontScheme name="Палитра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cs typeface="Arial" charset="0"/>
          </a:defRPr>
        </a:defPPr>
      </a:lstStyle>
    </a:lnDef>
  </a:objectDefaults>
  <a:extraClrSchemeLst>
    <a:extraClrScheme>
      <a:clrScheme name="Палитра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итра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итра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38395</TotalTime>
  <Words>1150</Words>
  <Application>Microsoft Office PowerPoint</Application>
  <PresentationFormat>Экран (4:3)</PresentationFormat>
  <Paragraphs>172</Paragraphs>
  <Slides>48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48</vt:i4>
      </vt:variant>
    </vt:vector>
  </HeadingPairs>
  <TitlesOfParts>
    <vt:vector size="52" baseType="lpstr">
      <vt:lpstr>Arial</vt:lpstr>
      <vt:lpstr>Tahoma</vt:lpstr>
      <vt:lpstr>Wingdings</vt:lpstr>
      <vt:lpstr>Палитра</vt:lpstr>
      <vt:lpstr>Презентация PowerPoint</vt:lpstr>
      <vt:lpstr>  Штрафы за нарушения 152-ФЗ в КоАП РФ (составы в ред. 420-ФЗ) </vt:lpstr>
      <vt:lpstr>  Штрафы за нарушения 152-ФЗ в КоАП РФ (составы в ред. 420-ФЗ) </vt:lpstr>
      <vt:lpstr>Презентация PowerPoint</vt:lpstr>
      <vt:lpstr>  Штрафы за нарушения 152-ФЗ в КоАП РФ (составы в ред. 420-ФЗ) </vt:lpstr>
      <vt:lpstr>  Срок давности привлечения к ответственности по КоАП РФ за нарушения в области персональных данных</vt:lpstr>
      <vt:lpstr> Новые составы с 30 мая 2025 года 420-ФЗ от 30.11.2024 </vt:lpstr>
      <vt:lpstr> Новые составы с 30 мая 2025 года 420-ФЗ от 30.11.2024 </vt:lpstr>
      <vt:lpstr> Новые составы с 30 мая 2025 года 420-ФЗ от 30.11.2024 </vt:lpstr>
      <vt:lpstr> Новые составы с 30 мая 2025 года 420-ФЗ от 30.11.2024 </vt:lpstr>
      <vt:lpstr>    Новые штрафы с 30.05.2025 (9 новых составов в ст. 13.11 КоАП РФ) </vt:lpstr>
      <vt:lpstr>  Привлечение должностных лиц при отмене штрафа для ЮЛ арбитражным судом  (общий подход, основанный на преюдициальности)</vt:lpstr>
      <vt:lpstr>    Изменения 152-ФЗ с 01.09.2025 </vt:lpstr>
      <vt:lpstr>    Согласие на обработку персональных данных </vt:lpstr>
      <vt:lpstr>    Зона внимания РКН в 2025 </vt:lpstr>
      <vt:lpstr>    Зона внимания РКН в 2025 </vt:lpstr>
      <vt:lpstr>    Зона внимания РКН в 2025 </vt:lpstr>
      <vt:lpstr>    Зона внимания РКН в 2025 году </vt:lpstr>
      <vt:lpstr>    Зона внимания РКН в 2025 году </vt:lpstr>
      <vt:lpstr>Презентация PowerPoint</vt:lpstr>
      <vt:lpstr>    Уголовная ответственность за утечку персональных данных </vt:lpstr>
      <vt:lpstr>  Запрашиваемый e-mail и номер телефона не являются персональными данными  Определение ВС от 21.07.2023 № 305-ЭС23-12160</vt:lpstr>
      <vt:lpstr>  Предоставление персональных данных в судебных процессах  Постановление ВС от 20.03.2025 № 25-АД25-1-К4</vt:lpstr>
      <vt:lpstr>  Предоставление персональных данных в судебных процессах  Постановление ВС от 20.03.2025 № 25-АД25-1-К4</vt:lpstr>
      <vt:lpstr>Постановление КС от 15.06.2023 № 32-П и поправки в статью 135 ТК РФ</vt:lpstr>
      <vt:lpstr>Постановление КС от 15.06.2023 № 32-П и поправки в статью 135 ТК РФ</vt:lpstr>
      <vt:lpstr>Постановление КС от 15.06.2023 № 32-П и поправки в статью 135 ТК РФ</vt:lpstr>
      <vt:lpstr>Постановление КС от 15.06.2023 № 32-П и поправки в статью 135 ТК РФ</vt:lpstr>
      <vt:lpstr>Постановление КС от 15.06.2023 № 32-П и поправки в статью 135 ТК РФ</vt:lpstr>
      <vt:lpstr>Постановление КС от 15.06.2023 № 32-П и поправки в статью 135 ТК РФ</vt:lpstr>
      <vt:lpstr>Постановление КС от 15.06.2023 № 32-П и поправки в статью 135 ТК РФ</vt:lpstr>
      <vt:lpstr>Постановление КС от 15.06.2023 № 32-П и поправки в статью 135 ТК РФ</vt:lpstr>
      <vt:lpstr>Постановление КС от 15.06.2023 № 32-П и поправки в статью 135 ТК РФ</vt:lpstr>
      <vt:lpstr>Постановление КС от 15.06.2023 № 32-П и поправки в статью 135 ТК РФ</vt:lpstr>
      <vt:lpstr>Постановление КС от 15.06.2023 № 32-П и поправки в статью 135 ТК РФ</vt:lpstr>
      <vt:lpstr>Постановление КС от 15.06.2023 № 32-П и поправки в статью 135 ТК РФ</vt:lpstr>
      <vt:lpstr>Постановление КС от 15.06.2023 № 32-П и поправки в статью 135 ТК РФ</vt:lpstr>
      <vt:lpstr>Постановление КС от 15.06.2023 № 32-П и поправки в статью 135 ТК РФ</vt:lpstr>
      <vt:lpstr>    Внесение изменений в закон о госконтроле (надзоре) </vt:lpstr>
      <vt:lpstr>Проверки работодателей</vt:lpstr>
      <vt:lpstr>Проверки работодателей</vt:lpstr>
      <vt:lpstr>Проверки работодателей по 5 категориям риска</vt:lpstr>
      <vt:lpstr>    Реестр работодателей нелегальной занятости</vt:lpstr>
      <vt:lpstr>    План мероприятий против нелегальной занятости</vt:lpstr>
      <vt:lpstr>    Проект ФЗ О внесении изменений в ТК (по вопросам признаков трудовых отношений) </vt:lpstr>
      <vt:lpstr>    Проект ФЗ О внесении изменений в ТК (по вопросам признаков трудовых отношений) </vt:lpstr>
      <vt:lpstr>    Судебная практика по самозанятым </vt:lpstr>
      <vt:lpstr>    Благодарим за внимание!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91464</dc:creator>
  <cp:lastModifiedBy>Балдина</cp:lastModifiedBy>
  <cp:revision>921</cp:revision>
  <cp:lastPrinted>2016-11-17T08:43:47Z</cp:lastPrinted>
  <dcterms:created xsi:type="dcterms:W3CDTF">2009-09-26T16:25:05Z</dcterms:created>
  <dcterms:modified xsi:type="dcterms:W3CDTF">2025-11-24T17:52:15Z</dcterms:modified>
</cp:coreProperties>
</file>